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834" autoAdjust="0"/>
  </p:normalViewPr>
  <p:slideViewPr>
    <p:cSldViewPr>
      <p:cViewPr varScale="1">
        <p:scale>
          <a:sx n="51" d="100"/>
          <a:sy n="51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0CA9-E552-4A31-960E-0271E789B730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BCF3-D7AB-4601-8F57-61573F0A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in the model structure and data</a:t>
            </a:r>
            <a:r>
              <a:rPr lang="en-US" baseline="0" dirty="0" smtClean="0"/>
              <a:t> inputs (meter data) going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structural parts</a:t>
            </a:r>
            <a:r>
              <a:rPr lang="en-US" baseline="0" dirty="0" smtClean="0"/>
              <a:t> of the model and data each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here is the</a:t>
            </a:r>
            <a:r>
              <a:rPr lang="en-US" baseline="0" dirty="0" smtClean="0"/>
              <a:t> block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shows the 5 layers we use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again this is the basic DSS</a:t>
            </a:r>
            <a:r>
              <a:rPr lang="en-US" baseline="0" dirty="0" smtClean="0"/>
              <a:t> </a:t>
            </a:r>
            <a:r>
              <a:rPr lang="en-US" dirty="0" smtClean="0"/>
              <a:t>structure</a:t>
            </a:r>
            <a:r>
              <a:rPr lang="en-US" baseline="0" dirty="0" smtClean="0"/>
              <a:t> we use but in reality it looks like this….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could get a bit complex in trying to do predications.  Lots of data to ‘guesstimate’ for each prediction</a:t>
            </a:r>
            <a:r>
              <a:rPr lang="en-US" baseline="0" dirty="0" smtClean="0"/>
              <a:t> run.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those inputs</a:t>
            </a:r>
            <a:r>
              <a:rPr lang="en-US" baseline="0" dirty="0" smtClean="0"/>
              <a:t> generate massive output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Distilling</a:t>
            </a:r>
            <a:r>
              <a:rPr lang="en-US" baseline="0" dirty="0" smtClean="0"/>
              <a:t> down those output files from a 23 year run of the GW model (which is populated by the DSS data for 23 past years).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response areas for the regional</a:t>
            </a:r>
            <a:r>
              <a:rPr lang="en-US" baseline="0" dirty="0" smtClean="0"/>
              <a:t> model to give us area impacts.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</a:t>
            </a:r>
            <a:r>
              <a:rPr lang="en-US" baseline="0" dirty="0" smtClean="0"/>
              <a:t> RA will have a set of RF’s to use for each ARP.  Additional data will be to administer the ARP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73990-2C5D-4B9D-9794-B8491FD66C14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051" indent="-224051"/>
            <a:r>
              <a:rPr lang="en-US" sz="1000" dirty="0"/>
              <a:t>This is a graph showing the time-dependent nature of stream depletions due to ground water pumping.</a:t>
            </a:r>
          </a:p>
          <a:p>
            <a:pPr marL="224051" indent="-224051"/>
            <a:endParaRPr lang="en-US" sz="1000" dirty="0"/>
          </a:p>
          <a:p>
            <a:pPr marL="224051" indent="-224051"/>
            <a:r>
              <a:rPr lang="en-US" sz="1000" dirty="0"/>
              <a:t>The H axis is time, ZERO is at the beginning of our episode of well pumping.</a:t>
            </a:r>
          </a:p>
          <a:p>
            <a:pPr marL="224051" indent="-224051"/>
            <a:r>
              <a:rPr lang="en-US" sz="1000" dirty="0"/>
              <a:t>The V axis is the RATE at which we are pumping.</a:t>
            </a:r>
          </a:p>
          <a:p>
            <a:pPr marL="224051" indent="-224051"/>
            <a:endParaRPr lang="en-US" sz="1000" dirty="0"/>
          </a:p>
          <a:p>
            <a:pPr marL="224051" indent="-224051"/>
            <a:r>
              <a:rPr lang="en-US" sz="1000" dirty="0"/>
              <a:t>So in the turquoise color, we have, say 1 ac-ft/day pumped, for 100 days = volume of 100 Ac-Ft pumped, and then the well pump is turned off.</a:t>
            </a:r>
          </a:p>
          <a:p>
            <a:pPr marL="224051" indent="-224051"/>
            <a:endParaRPr lang="en-US" sz="1000" dirty="0"/>
          </a:p>
          <a:p>
            <a:pPr marL="224051" indent="-224051"/>
            <a:r>
              <a:rPr lang="en-US" sz="1000" dirty="0"/>
              <a:t>In the blue color, we have the response at the stream:  depletions, in the form of leakage from the stream into the aquifer, MANIFESTED as LESS STREAMFLOW, happens but not instantaneously.  Instead there is a time lag-  the depletions are spread out over time.</a:t>
            </a:r>
          </a:p>
          <a:p>
            <a:pPr marL="224051" indent="-224051"/>
            <a:endParaRPr lang="en-US" sz="1000" dirty="0"/>
          </a:p>
          <a:p>
            <a:pPr marL="224051" indent="-224051"/>
            <a:endParaRPr lang="en-US" sz="1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</a:t>
            </a:r>
            <a:r>
              <a:rPr lang="en-US" baseline="0" dirty="0" smtClean="0"/>
              <a:t> deliveries, forbearance agreements, contracts, etc for source/remedy.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Interaction with water commissioners to assure ‘remedy’ each day.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BCF3-D7AB-4601-8F57-61573F0AEB5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shows the</a:t>
            </a:r>
            <a:r>
              <a:rPr lang="en-US" baseline="0" dirty="0" smtClean="0"/>
              <a:t> complexity of confined responses.  Now think about both these going on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input</a:t>
            </a:r>
            <a:r>
              <a:rPr lang="en-US" baseline="0" dirty="0" smtClean="0"/>
              <a:t> 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893B-31CF-4EEA-A830-5314EB615A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</a:t>
            </a:r>
            <a:r>
              <a:rPr lang="en-US" baseline="0" dirty="0" smtClean="0"/>
              <a:t> modeling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</a:t>
            </a:r>
            <a:r>
              <a:rPr lang="en-US" baseline="0" dirty="0" smtClean="0"/>
              <a:t> Data Centered model so we can continue to update the model without rebuilding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RF is a distillation of model to allow ‘predict’ short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Geologic</a:t>
            </a:r>
            <a:r>
              <a:rPr lang="en-US" baseline="0" dirty="0" smtClean="0"/>
              <a:t> bounds within the groundwater model. Framework includes all geologic information collected on the valley.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FD76-6E1E-4CAF-B2AE-AE633FBCD9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some of the inputs</a:t>
            </a:r>
            <a:r>
              <a:rPr lang="en-US" baseline="0" dirty="0" smtClean="0"/>
              <a:t> we use for the DSS. Irrigated acreage updated in the database either annually or every 5 years depending on data availability and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351A-ABDD-4224-B325-F0DB145363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42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CF0C-92D4-4A20-A73A-4AC349951B3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6DBC-2C0C-4F36-A9EC-DF5E23397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mag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324600" y="6248400"/>
            <a:ext cx="2466975" cy="4905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of Response Functions to Administer Water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AWSE Spring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Salt Lake City, Utah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Michael Sullivan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 l="29784" t="11520" r="26859" b="5760"/>
          <a:stretch>
            <a:fillRect/>
          </a:stretch>
        </p:blipFill>
        <p:spPr bwMode="auto">
          <a:xfrm>
            <a:off x="3529584" y="115873"/>
            <a:ext cx="5576246" cy="663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2971800" cy="6096000"/>
          </a:xfrm>
        </p:spPr>
        <p:txBody>
          <a:bodyPr/>
          <a:lstStyle/>
          <a:p>
            <a:r>
              <a:rPr lang="en-US" dirty="0" smtClean="0"/>
              <a:t>Irrigated acreage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 l="29784" t="11520" r="26859" b="5760"/>
          <a:stretch>
            <a:fillRect/>
          </a:stretch>
        </p:blipFill>
        <p:spPr bwMode="auto">
          <a:xfrm>
            <a:off x="3529584" y="118872"/>
            <a:ext cx="557510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2971800" cy="6096000"/>
          </a:xfrm>
        </p:spPr>
        <p:txBody>
          <a:bodyPr/>
          <a:lstStyle/>
          <a:p>
            <a:r>
              <a:rPr lang="en-US" dirty="0" smtClean="0"/>
              <a:t>Location of wells with metered diversion records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 l="29784" t="11520" r="26859" b="5760"/>
          <a:stretch>
            <a:fillRect/>
          </a:stretch>
        </p:blipFill>
        <p:spPr bwMode="auto">
          <a:xfrm>
            <a:off x="3529584" y="118872"/>
            <a:ext cx="55750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2971800" cy="6096000"/>
          </a:xfrm>
        </p:spPr>
        <p:txBody>
          <a:bodyPr/>
          <a:lstStyle/>
          <a:p>
            <a:r>
              <a:rPr lang="en-US" dirty="0" smtClean="0"/>
              <a:t>Diversion structures</a:t>
            </a:r>
          </a:p>
          <a:p>
            <a:r>
              <a:rPr lang="en-US" dirty="0" smtClean="0"/>
              <a:t>Streamflow gages</a:t>
            </a:r>
          </a:p>
          <a:p>
            <a:r>
              <a:rPr lang="en-US" dirty="0" smtClean="0"/>
              <a:t>Climate stations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C:\ARCGISProjectsbyGreg\RGDSS Project\September2004Presentation\NewestSEOData3DOvervie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304800" y="48006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/>
              <a:t>San Luis Valley Overview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Looking Northeast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Vertical Exaggeration = 10x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Alamosa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6477000" y="36576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Conejos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2819400" y="2438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Monte Vista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1219200" y="1447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Saguache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C:\ARCGISProjectsbyGreg\RGDSS Project\September2004Presentation\LookingWestFinal3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304800" y="48006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/>
              <a:t>San Luis Valley Cut Away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Looking West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Vertical Exaggeration = 10x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23622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Alamosa</a:t>
            </a: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352800" y="762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Monte Vista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6172200" y="762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Saguache</a:t>
            </a: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4572000" y="1143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Center</a:t>
            </a:r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1676400" y="685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Conejos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:\ARCGISProjectsbyGreg\RGDSS Project\September2004Presentation\SLVBasemapwLegend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4381" y="415685"/>
            <a:ext cx="2759619" cy="4461116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76200" y="477837"/>
            <a:ext cx="8915400" cy="5922963"/>
            <a:chOff x="107950" y="622300"/>
            <a:chExt cx="9036050" cy="591026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07950" y="622300"/>
              <a:ext cx="2144713" cy="1873250"/>
              <a:chOff x="1089" y="3794"/>
              <a:chExt cx="2079" cy="1966"/>
            </a:xfrm>
          </p:grpSpPr>
          <p:sp>
            <p:nvSpPr>
              <p:cNvPr id="1027" name="Oval 3"/>
              <p:cNvSpPr>
                <a:spLocks noChangeArrowheads="1"/>
              </p:cNvSpPr>
              <p:nvPr/>
            </p:nvSpPr>
            <p:spPr bwMode="auto">
              <a:xfrm>
                <a:off x="1089" y="3794"/>
                <a:ext cx="2079" cy="1966"/>
              </a:xfrm>
              <a:prstGeom prst="ellipse">
                <a:avLst/>
              </a:prstGeom>
              <a:solidFill>
                <a:srgbClr val="B8CCE4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1227" y="4027"/>
                <a:ext cx="1816" cy="159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HydroBase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055688" y="2565400"/>
              <a:ext cx="239712" cy="415925"/>
            </a:xfrm>
            <a:prstGeom prst="downArrow">
              <a:avLst>
                <a:gd name="adj1" fmla="val 50000"/>
                <a:gd name="adj2" fmla="val 4337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952750" y="1682750"/>
              <a:ext cx="263525" cy="3524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976813" y="4959350"/>
              <a:ext cx="4167187" cy="1573213"/>
            </a:xfrm>
            <a:prstGeom prst="rect">
              <a:avLst/>
            </a:prstGeom>
            <a:solidFill>
              <a:srgbClr val="D6E3B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MODFLOW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2868613" y="750888"/>
              <a:ext cx="3727450" cy="1231900"/>
            </a:xfrm>
            <a:prstGeom prst="rect">
              <a:avLst/>
            </a:prstGeom>
            <a:solidFill>
              <a:srgbClr val="B8CCE4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GIS Data (Spatial Data)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17488" y="3016250"/>
              <a:ext cx="2193925" cy="11144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TSTool &amp; StateDMI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952750" y="2636838"/>
              <a:ext cx="2862263" cy="11144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CDSS Tool Box &amp; StateDGI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2259013" y="1530350"/>
              <a:ext cx="566737" cy="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5438" y="2382838"/>
              <a:ext cx="279400" cy="3222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723900" y="4551363"/>
              <a:ext cx="3398838" cy="152717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StateCU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 rot="2032689">
              <a:off x="3409950" y="3725863"/>
              <a:ext cx="277813" cy="887412"/>
            </a:xfrm>
            <a:prstGeom prst="downArrow">
              <a:avLst>
                <a:gd name="adj1" fmla="val 50000"/>
                <a:gd name="adj2" fmla="val 7985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208088" y="4156075"/>
              <a:ext cx="239712" cy="415925"/>
            </a:xfrm>
            <a:prstGeom prst="downArrow">
              <a:avLst>
                <a:gd name="adj1" fmla="val 50000"/>
                <a:gd name="adj2" fmla="val 4337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3884613" y="2079625"/>
              <a:ext cx="238125" cy="415925"/>
            </a:xfrm>
            <a:prstGeom prst="downArrow">
              <a:avLst>
                <a:gd name="adj1" fmla="val 50000"/>
                <a:gd name="adj2" fmla="val 43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-3462368">
              <a:off x="4428331" y="5091907"/>
              <a:ext cx="276225" cy="887412"/>
            </a:xfrm>
            <a:prstGeom prst="downArrow">
              <a:avLst>
                <a:gd name="adj1" fmla="val 50000"/>
                <a:gd name="adj2" fmla="val 80316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-22832499">
              <a:off x="5287963" y="3829050"/>
              <a:ext cx="276225" cy="1049338"/>
            </a:xfrm>
            <a:prstGeom prst="downArrow">
              <a:avLst>
                <a:gd name="adj1" fmla="val 50000"/>
                <a:gd name="adj2" fmla="val 9497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300" y="2552700"/>
            <a:ext cx="8229600" cy="1143000"/>
          </a:xfrm>
        </p:spPr>
        <p:txBody>
          <a:bodyPr/>
          <a:lstStyle/>
          <a:p>
            <a:r>
              <a:rPr lang="en-US" dirty="0" smtClean="0"/>
              <a:t>Decision Support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209800" y="20638"/>
          <a:ext cx="5410200" cy="6861175"/>
        </p:xfrm>
        <a:graphic>
          <a:graphicData uri="http://schemas.openxmlformats.org/presentationml/2006/ole">
            <p:oleObj spid="_x0000_s1026" name="Document" r:id="rId4" imgW="9308849" imgH="118054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75" y="1371600"/>
            <a:ext cx="894516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Function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NGWCU, Forecast Streamflow,  Year Type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32037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Areas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idx="1"/>
          </p:nvPr>
        </p:nvGraphicFramePr>
        <p:xfrm>
          <a:off x="2286000" y="1102051"/>
          <a:ext cx="4419600" cy="5719483"/>
        </p:xfrm>
        <a:graphic>
          <a:graphicData uri="http://schemas.openxmlformats.org/presentationml/2006/ole">
            <p:oleObj spid="_x0000_s2050" name="Acrobat Document" r:id="rId4" imgW="5830114" imgH="7542857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Groundwater and Surface Water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Admin: Daily on/off of water rights</a:t>
            </a:r>
          </a:p>
          <a:p>
            <a:r>
              <a:rPr lang="en-US" dirty="0" smtClean="0"/>
              <a:t>Well depletions impact streams</a:t>
            </a:r>
          </a:p>
          <a:p>
            <a:r>
              <a:rPr lang="en-US" dirty="0" smtClean="0"/>
              <a:t>Can’t directly measure depletions so use model to determine impact:</a:t>
            </a:r>
          </a:p>
          <a:p>
            <a:pPr lvl="1"/>
            <a:r>
              <a:rPr lang="en-US" dirty="0" smtClean="0"/>
              <a:t>Glover/AWAS/Finite Difference Model</a:t>
            </a:r>
          </a:p>
          <a:p>
            <a:r>
              <a:rPr lang="en-US" dirty="0" smtClean="0"/>
              <a:t>Simple system = simple model</a:t>
            </a:r>
          </a:p>
          <a:p>
            <a:r>
              <a:rPr lang="en-US" dirty="0" smtClean="0"/>
              <a:t>Complex system = complex model</a:t>
            </a:r>
          </a:p>
          <a:p>
            <a:pPr lvl="1"/>
            <a:r>
              <a:rPr lang="en-US" dirty="0" smtClean="0"/>
              <a:t>More complex makes prediction difficult.</a:t>
            </a:r>
          </a:p>
          <a:p>
            <a:pPr lvl="1"/>
            <a:r>
              <a:rPr lang="en-US" dirty="0" smtClean="0"/>
              <a:t>Use RF to distill historic results to predict future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Replacement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Projected NGWCU</a:t>
            </a:r>
          </a:p>
          <a:p>
            <a:r>
              <a:rPr lang="en-US" dirty="0" smtClean="0"/>
              <a:t>Projected year</a:t>
            </a:r>
          </a:p>
          <a:p>
            <a:r>
              <a:rPr lang="en-US" dirty="0" smtClean="0"/>
              <a:t>RF used</a:t>
            </a:r>
          </a:p>
          <a:p>
            <a:r>
              <a:rPr lang="en-US" dirty="0" smtClean="0"/>
              <a:t>Water Supply for replacement</a:t>
            </a:r>
          </a:p>
          <a:p>
            <a:r>
              <a:rPr lang="en-US" dirty="0" smtClean="0"/>
              <a:t>Agreements</a:t>
            </a:r>
          </a:p>
          <a:p>
            <a:r>
              <a:rPr lang="en-US" dirty="0" smtClean="0"/>
              <a:t>Long term coverage of extended depletions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Daily Administration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3 used to determine replacement daily</a:t>
            </a:r>
          </a:p>
          <a:p>
            <a:r>
              <a:rPr lang="en-US" dirty="0" smtClean="0"/>
              <a:t>Water users tell what source to use each day</a:t>
            </a:r>
          </a:p>
          <a:p>
            <a:r>
              <a:rPr lang="en-US" dirty="0" smtClean="0"/>
              <a:t>If conditions change (snowpack) may be able to respond with an amendment</a:t>
            </a:r>
          </a:p>
          <a:p>
            <a:r>
              <a:rPr lang="en-US" dirty="0" smtClean="0"/>
              <a:t>End of year review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Pumping Depl 1 epis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71601"/>
            <a:ext cx="6934201" cy="53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Delayed Depletions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 l="39215" t="5424" r="5229" b="30165"/>
          <a:stretch>
            <a:fillRect/>
          </a:stretch>
        </p:blipFill>
        <p:spPr bwMode="auto">
          <a:xfrm>
            <a:off x="256672" y="28331"/>
            <a:ext cx="8582528" cy="67945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:\RGDSS-Phase6\Public Outreach\_2013 Impact Release\Sep 26 Meeting\riodelco_histgram.jpg"/>
          <p:cNvPicPr>
            <a:picLocks noChangeAspect="1" noChangeArrowheads="1"/>
          </p:cNvPicPr>
          <p:nvPr/>
        </p:nvPicPr>
        <p:blipFill>
          <a:blip r:embed="rId3" cstate="print"/>
          <a:srcRect t="5337" r="4124" b="7944"/>
          <a:stretch>
            <a:fillRect/>
          </a:stretch>
        </p:blipFill>
        <p:spPr bwMode="auto">
          <a:xfrm>
            <a:off x="609600" y="1220019"/>
            <a:ext cx="7848600" cy="5485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14" y="1219200"/>
            <a:ext cx="7467600" cy="560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:\ARCGISProjectsbyGreg\RGDSS Project\September2004Presentation\SLVBasemapwLegend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4381" y="415685"/>
            <a:ext cx="2759619" cy="4461116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76200" y="477837"/>
            <a:ext cx="8915400" cy="5922963"/>
            <a:chOff x="107950" y="622300"/>
            <a:chExt cx="9036050" cy="591026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07950" y="622300"/>
              <a:ext cx="2144713" cy="1873250"/>
              <a:chOff x="1089" y="3794"/>
              <a:chExt cx="2079" cy="1966"/>
            </a:xfrm>
          </p:grpSpPr>
          <p:sp>
            <p:nvSpPr>
              <p:cNvPr id="1027" name="Oval 3"/>
              <p:cNvSpPr>
                <a:spLocks noChangeArrowheads="1"/>
              </p:cNvSpPr>
              <p:nvPr/>
            </p:nvSpPr>
            <p:spPr bwMode="auto">
              <a:xfrm>
                <a:off x="1089" y="3794"/>
                <a:ext cx="2079" cy="1966"/>
              </a:xfrm>
              <a:prstGeom prst="ellipse">
                <a:avLst/>
              </a:prstGeom>
              <a:solidFill>
                <a:srgbClr val="B8CCE4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1227" y="4027"/>
                <a:ext cx="1816" cy="159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HydroBase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055688" y="2565400"/>
              <a:ext cx="239712" cy="415925"/>
            </a:xfrm>
            <a:prstGeom prst="downArrow">
              <a:avLst>
                <a:gd name="adj1" fmla="val 50000"/>
                <a:gd name="adj2" fmla="val 4337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952750" y="1682750"/>
              <a:ext cx="263525" cy="3524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976813" y="4959350"/>
              <a:ext cx="4167187" cy="1573213"/>
            </a:xfrm>
            <a:prstGeom prst="rect">
              <a:avLst/>
            </a:prstGeom>
            <a:solidFill>
              <a:srgbClr val="D6E3B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MODFLOW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2868613" y="750888"/>
              <a:ext cx="3727450" cy="1231900"/>
            </a:xfrm>
            <a:prstGeom prst="rect">
              <a:avLst/>
            </a:prstGeom>
            <a:solidFill>
              <a:srgbClr val="B8CCE4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GIS Data (Spatial Data)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17488" y="3016250"/>
              <a:ext cx="2193925" cy="11144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TSTool &amp; StateDMI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952750" y="2636838"/>
              <a:ext cx="2862263" cy="11144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CDSS Tool Box &amp; StateDGI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2259013" y="1530350"/>
              <a:ext cx="566737" cy="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25438" y="2382838"/>
              <a:ext cx="279400" cy="3222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723900" y="4551363"/>
              <a:ext cx="3398838" cy="1527175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StateCU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 rot="2032689">
              <a:off x="3409950" y="3725863"/>
              <a:ext cx="277813" cy="887412"/>
            </a:xfrm>
            <a:prstGeom prst="downArrow">
              <a:avLst>
                <a:gd name="adj1" fmla="val 50000"/>
                <a:gd name="adj2" fmla="val 7985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208088" y="4156075"/>
              <a:ext cx="239712" cy="415925"/>
            </a:xfrm>
            <a:prstGeom prst="downArrow">
              <a:avLst>
                <a:gd name="adj1" fmla="val 50000"/>
                <a:gd name="adj2" fmla="val 4337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3884613" y="2079625"/>
              <a:ext cx="238125" cy="415925"/>
            </a:xfrm>
            <a:prstGeom prst="downArrow">
              <a:avLst>
                <a:gd name="adj1" fmla="val 50000"/>
                <a:gd name="adj2" fmla="val 43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-3462368">
              <a:off x="4428331" y="5091907"/>
              <a:ext cx="276225" cy="887412"/>
            </a:xfrm>
            <a:prstGeom prst="downArrow">
              <a:avLst>
                <a:gd name="adj1" fmla="val 50000"/>
                <a:gd name="adj2" fmla="val 80316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-22832499">
              <a:off x="5287963" y="3829050"/>
              <a:ext cx="276225" cy="1049338"/>
            </a:xfrm>
            <a:prstGeom prst="downArrow">
              <a:avLst>
                <a:gd name="adj1" fmla="val 50000"/>
                <a:gd name="adj2" fmla="val 9497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RF’s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of systems,  quick analysis of impacts</a:t>
            </a:r>
          </a:p>
          <a:p>
            <a:pPr lvl="1"/>
            <a:r>
              <a:rPr lang="en-US" dirty="0" smtClean="0"/>
              <a:t>Example: South Platte vs. Rio Grande Basin </a:t>
            </a:r>
          </a:p>
          <a:p>
            <a:r>
              <a:rPr lang="en-US" dirty="0" smtClean="0"/>
              <a:t>Results model vs. Prediction model </a:t>
            </a:r>
          </a:p>
          <a:p>
            <a:r>
              <a:rPr lang="en-US" dirty="0" smtClean="0"/>
              <a:t>Ease of use for users</a:t>
            </a:r>
          </a:p>
          <a:p>
            <a:pPr lvl="1"/>
            <a:r>
              <a:rPr lang="en-US" dirty="0" smtClean="0"/>
              <a:t>Scenarios to build funding case for GWMP</a:t>
            </a:r>
          </a:p>
          <a:p>
            <a:pPr lvl="1"/>
            <a:r>
              <a:rPr lang="en-US" dirty="0" smtClean="0"/>
              <a:t>Short time frame for ARP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 l="29784" t="11520" r="26859" b="5760"/>
          <a:stretch>
            <a:fillRect/>
          </a:stretch>
        </p:blipFill>
        <p:spPr bwMode="auto">
          <a:xfrm>
            <a:off x="1752600" y="118872"/>
            <a:ext cx="55750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426787">
            <a:off x="1215729" y="5020576"/>
            <a:ext cx="2066463" cy="369332"/>
          </a:xfrm>
          <a:prstGeom prst="rect">
            <a:avLst/>
          </a:prstGeom>
          <a:solidFill>
            <a:prstClr val="white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San Juan Mountains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6088" y="5410200"/>
            <a:ext cx="938077" cy="646331"/>
          </a:xfrm>
          <a:prstGeom prst="rect">
            <a:avLst/>
          </a:prstGeom>
          <a:solidFill>
            <a:prstClr val="white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San Luis</a:t>
            </a:r>
          </a:p>
          <a:p>
            <a:pPr algn="ctr"/>
            <a:r>
              <a:rPr lang="en-US" dirty="0" smtClean="0"/>
              <a:t>Hills</a:t>
            </a:r>
          </a:p>
        </p:txBody>
      </p:sp>
      <p:sp>
        <p:nvSpPr>
          <p:cNvPr id="9" name="TextBox 8"/>
          <p:cNvSpPr txBox="1"/>
          <p:nvPr/>
        </p:nvSpPr>
        <p:spPr>
          <a:xfrm rot="3727882">
            <a:off x="4835761" y="1354790"/>
            <a:ext cx="2770374" cy="369332"/>
          </a:xfrm>
          <a:prstGeom prst="rect">
            <a:avLst/>
          </a:prstGeom>
          <a:solidFill>
            <a:prstClr val="white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Sangre de Cristo Mountains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3752977">
            <a:off x="4455230" y="2213602"/>
            <a:ext cx="1606787" cy="369332"/>
          </a:xfrm>
          <a:prstGeom prst="rect">
            <a:avLst/>
          </a:prstGeom>
          <a:solidFill>
            <a:prstClr val="white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Confining Clays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727</Words>
  <Application>Microsoft Office PowerPoint</Application>
  <PresentationFormat>On-screen Show (4:3)</PresentationFormat>
  <Paragraphs>136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Document</vt:lpstr>
      <vt:lpstr>Acrobat Document</vt:lpstr>
      <vt:lpstr>Use of Response Functions to Administer Water Rights</vt:lpstr>
      <vt:lpstr>Integrating Groundwater and Surface Water Administration</vt:lpstr>
      <vt:lpstr>Slide 3</vt:lpstr>
      <vt:lpstr>Slide 4</vt:lpstr>
      <vt:lpstr>Drought</vt:lpstr>
      <vt:lpstr>Modeling </vt:lpstr>
      <vt:lpstr>Slide 7</vt:lpstr>
      <vt:lpstr>Why RF’s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Decision Support Process</vt:lpstr>
      <vt:lpstr>Model output</vt:lpstr>
      <vt:lpstr>Response Function</vt:lpstr>
      <vt:lpstr>Response Areas</vt:lpstr>
      <vt:lpstr>Annual Replacement Plan</vt:lpstr>
      <vt:lpstr>Daily Administration</vt:lpstr>
      <vt:lpstr>Questions???</vt:lpstr>
    </vt:vector>
  </TitlesOfParts>
  <Company>State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MJS</dc:creator>
  <cp:lastModifiedBy>MJS</cp:lastModifiedBy>
  <cp:revision>9</cp:revision>
  <dcterms:created xsi:type="dcterms:W3CDTF">2014-12-16T21:03:02Z</dcterms:created>
  <dcterms:modified xsi:type="dcterms:W3CDTF">2015-06-09T04:43:21Z</dcterms:modified>
</cp:coreProperties>
</file>